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71" r:id="rId8"/>
    <p:sldId id="264" r:id="rId9"/>
    <p:sldId id="270" r:id="rId10"/>
    <p:sldId id="268" r:id="rId11"/>
    <p:sldId id="265" r:id="rId12"/>
    <p:sldId id="266" r:id="rId13"/>
    <p:sldId id="269" r:id="rId14"/>
    <p:sldId id="267"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548"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2DA365FC-CF84-4AB3-8E5B-50D2DA74D8DB}" type="datetimeFigureOut">
              <a:rPr lang="tr-TR" smtClean="0"/>
              <a:t>13.12.2023</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EEC900CF-7885-465D-BFEA-6A0FCD93CE3E}"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DA365FC-CF84-4AB3-8E5B-50D2DA74D8DB}" type="datetimeFigureOut">
              <a:rPr lang="tr-TR" smtClean="0"/>
              <a:t>13.12.2023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00CF-7885-465D-BFEA-6A0FCD93CE3E}"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DA365FC-CF84-4AB3-8E5B-50D2DA74D8DB}" type="datetimeFigureOut">
              <a:rPr lang="tr-TR" smtClean="0"/>
              <a:t>13.12.2023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00CF-7885-465D-BFEA-6A0FCD93CE3E}"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DA365FC-CF84-4AB3-8E5B-50D2DA74D8DB}" type="datetimeFigureOut">
              <a:rPr lang="tr-TR" smtClean="0"/>
              <a:t>13.12.2023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00CF-7885-465D-BFEA-6A0FCD93CE3E}"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2DA365FC-CF84-4AB3-8E5B-50D2DA74D8DB}" type="datetimeFigureOut">
              <a:rPr lang="tr-TR" smtClean="0"/>
              <a:t>13.12.2023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C900CF-7885-465D-BFEA-6A0FCD93CE3E}"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2DA365FC-CF84-4AB3-8E5B-50D2DA74D8DB}" type="datetimeFigureOut">
              <a:rPr lang="tr-TR" smtClean="0"/>
              <a:t>13.12.2023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C900CF-7885-465D-BFEA-6A0FCD93CE3E}"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2DA365FC-CF84-4AB3-8E5B-50D2DA74D8DB}" type="datetimeFigureOut">
              <a:rPr lang="tr-TR" smtClean="0"/>
              <a:t>13.12.2023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EC900CF-7885-465D-BFEA-6A0FCD93CE3E}"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2DA365FC-CF84-4AB3-8E5B-50D2DA74D8DB}" type="datetimeFigureOut">
              <a:rPr lang="tr-TR" smtClean="0"/>
              <a:t>13.12.2023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EC900CF-7885-465D-BFEA-6A0FCD93CE3E}"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365FC-CF84-4AB3-8E5B-50D2DA74D8DB}" type="datetimeFigureOut">
              <a:rPr lang="tr-TR" smtClean="0"/>
              <a:t>13.12.2023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EC900CF-7885-465D-BFEA-6A0FCD93CE3E}"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2DA365FC-CF84-4AB3-8E5B-50D2DA74D8DB}" type="datetimeFigureOut">
              <a:rPr lang="tr-TR" smtClean="0"/>
              <a:t>13.12.2023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C900CF-7885-465D-BFEA-6A0FCD93CE3E}"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2DA365FC-CF84-4AB3-8E5B-50D2DA74D8DB}" type="datetimeFigureOut">
              <a:rPr lang="tr-TR" smtClean="0"/>
              <a:t>13.12.2023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1"/>
            <a:ext cx="609600" cy="365125"/>
          </a:xfrm>
        </p:spPr>
        <p:txBody>
          <a:bodyPr/>
          <a:lstStyle/>
          <a:p>
            <a:fld id="{EEC900CF-7885-465D-BFEA-6A0FCD93CE3E}"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A365FC-CF84-4AB3-8E5B-50D2DA74D8DB}" type="datetimeFigureOut">
              <a:rPr lang="tr-TR" smtClean="0"/>
              <a:t>13.12.2023</a:t>
            </a:fld>
            <a:endParaRPr lang="tr-TR"/>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C900CF-7885-465D-BFEA-6A0FCD93CE3E}"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0770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Karikatür Mutlu Aile Bir Kitap Okuma Stok Vektörü © idesign2000 2440079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789040"/>
            <a:ext cx="4176464" cy="29523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60374" y="1052736"/>
            <a:ext cx="8683625" cy="3416320"/>
          </a:xfrm>
          <a:prstGeom prst="rect">
            <a:avLst/>
          </a:prstGeom>
        </p:spPr>
        <p:txBody>
          <a:bodyPr wrap="square">
            <a:spAutoFit/>
          </a:bodyPr>
          <a:lstStyle/>
          <a:p>
            <a:r>
              <a:rPr lang="tr-TR" sz="3600" dirty="0" smtClean="0"/>
              <a:t>Paylaşımlı kitap okuma çalışmalarında; büyük ve resimli öykü kitapları kullanılır. Çocukların kitabın yazı ve resimlerini görmelerini sağlayacak şekilde oturulur. Kitap, birlikte etkileşimli bir şekilde okunur.</a:t>
            </a:r>
            <a:endParaRPr lang="tr-TR" sz="3600" dirty="0"/>
          </a:p>
        </p:txBody>
      </p:sp>
      <p:sp>
        <p:nvSpPr>
          <p:cNvPr id="3" name="AutoShape 2" descr="Картинка Мама Читает Сказку – Telegrap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9219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utlu Aile Kanepede Birlikte Kitap Okumak Stok Vektör Sanatı &amp; Japon  Kökenli'nin Daha Fazla Görseli - Japon Kökenli, Okuma, Resimli Kitap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320" y="3645023"/>
            <a:ext cx="4876904" cy="313804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67544" y="1052736"/>
            <a:ext cx="8676456" cy="2862322"/>
          </a:xfrm>
          <a:prstGeom prst="rect">
            <a:avLst/>
          </a:prstGeom>
        </p:spPr>
        <p:txBody>
          <a:bodyPr wrap="square">
            <a:spAutoFit/>
          </a:bodyPr>
          <a:lstStyle/>
          <a:p>
            <a:r>
              <a:rPr lang="tr-TR" sz="3600" dirty="0"/>
              <a:t>Sesli okuma esnasında </a:t>
            </a:r>
            <a:r>
              <a:rPr lang="tr-TR" sz="3600" b="1" dirty="0"/>
              <a:t>çocuğun yazı farkındalığının artırılması için </a:t>
            </a:r>
            <a:r>
              <a:rPr lang="tr-TR" sz="3600" dirty="0"/>
              <a:t>kelimeleri işaret edin; </a:t>
            </a:r>
            <a:r>
              <a:rPr lang="tr-TR" sz="3600" dirty="0" smtClean="0"/>
              <a:t>sayfanın </a:t>
            </a:r>
            <a:r>
              <a:rPr lang="tr-TR" sz="3600" b="1" dirty="0"/>
              <a:t>yukarıdan aşağıya, soldan sağa okunduğunu </a:t>
            </a:r>
            <a:r>
              <a:rPr lang="tr-TR" sz="3600" dirty="0"/>
              <a:t>çocukların görmelerine yardımcı olun.</a:t>
            </a:r>
          </a:p>
        </p:txBody>
      </p:sp>
    </p:spTree>
    <p:extLst>
      <p:ext uri="{BB962C8B-B14F-4D97-AF65-F5344CB8AC3E}">
        <p14:creationId xmlns:p14="http://schemas.microsoft.com/office/powerpoint/2010/main" val="1925912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Kitap Ve Dizüstü Bilgisayar Okuyan Çocuk Karikatürleri Stok Vektör Sanatı &amp;  Kitap'nin Daha Fazla Görseli - iStock"/>
          <p:cNvPicPr>
            <a:picLocks noChangeAspect="1" noChangeArrowheads="1"/>
          </p:cNvPicPr>
          <p:nvPr/>
        </p:nvPicPr>
        <p:blipFill rotWithShape="1">
          <a:blip r:embed="rId2">
            <a:extLst>
              <a:ext uri="{28A0092B-C50C-407E-A947-70E740481C1C}">
                <a14:useLocalDpi xmlns:a14="http://schemas.microsoft.com/office/drawing/2010/main" val="0"/>
              </a:ext>
            </a:extLst>
          </a:blip>
          <a:srcRect t="15419" b="18173"/>
          <a:stretch/>
        </p:blipFill>
        <p:spPr bwMode="auto">
          <a:xfrm>
            <a:off x="1835696" y="3713355"/>
            <a:ext cx="4559712" cy="3028013"/>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23528" y="1106742"/>
            <a:ext cx="8797652" cy="2862322"/>
          </a:xfrm>
          <a:prstGeom prst="rect">
            <a:avLst/>
          </a:prstGeom>
        </p:spPr>
        <p:txBody>
          <a:bodyPr wrap="square">
            <a:spAutoFit/>
          </a:bodyPr>
          <a:lstStyle/>
          <a:p>
            <a:r>
              <a:rPr lang="tr-TR" sz="3600" b="1" dirty="0">
                <a:solidFill>
                  <a:srgbClr val="FF0000"/>
                </a:solidFill>
              </a:rPr>
              <a:t>Çocukların okuma farkındalıklarının artırılması için </a:t>
            </a:r>
            <a:r>
              <a:rPr lang="tr-TR" sz="3600" dirty="0"/>
              <a:t>kitapları tutmalarına, okumayı taklit etmelerine ve sesli okuma esnasında soru sormalarına ya da aniden konuyu değiştirmelerine izin verin. </a:t>
            </a:r>
          </a:p>
        </p:txBody>
      </p:sp>
    </p:spTree>
    <p:extLst>
      <p:ext uri="{BB962C8B-B14F-4D97-AF65-F5344CB8AC3E}">
        <p14:creationId xmlns:p14="http://schemas.microsoft.com/office/powerpoint/2010/main" val="1398854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Çocukların Beden Dili Bize Ne İfade Ediyor? | Çocuk Psikolojisi | Bebek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221088"/>
            <a:ext cx="3024336" cy="2636912"/>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60374" y="836712"/>
            <a:ext cx="8683625" cy="3970318"/>
          </a:xfrm>
          <a:prstGeom prst="rect">
            <a:avLst/>
          </a:prstGeom>
        </p:spPr>
        <p:txBody>
          <a:bodyPr wrap="square">
            <a:spAutoFit/>
          </a:bodyPr>
          <a:lstStyle/>
          <a:p>
            <a:r>
              <a:rPr lang="tr-TR" sz="3600" dirty="0" smtClean="0"/>
              <a:t>Bazı çocuklar için dinleme becerilerinin yeni bir deneyim olduğunu, bu becerinin kısa ve ilginç öykülerle, etkili resimlerle ve zamanla gelişeceğini unutmayın. Dinleme esnasında çocukların ilgilerini, yüz ifadeleri ve beden dilini dikkatle takip edin. </a:t>
            </a:r>
            <a:endParaRPr lang="tr-TR" sz="3600" dirty="0"/>
          </a:p>
        </p:txBody>
      </p:sp>
      <p:sp>
        <p:nvSpPr>
          <p:cNvPr id="3" name="AutoShape 2" descr="Çocukların Beden Dili Bize Ne İfade Ediyor? | Çocuk Psikolojisi | Bebek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504711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naokulu çocukları için bir kitap okuma öğretmen dinle Stok Vektörü ©  Sabelskaya 160516798"/>
          <p:cNvPicPr>
            <a:picLocks noChangeAspect="1" noChangeArrowheads="1"/>
          </p:cNvPicPr>
          <p:nvPr/>
        </p:nvPicPr>
        <p:blipFill rotWithShape="1">
          <a:blip r:embed="rId2">
            <a:extLst>
              <a:ext uri="{28A0092B-C50C-407E-A947-70E740481C1C}">
                <a14:useLocalDpi xmlns:a14="http://schemas.microsoft.com/office/drawing/2010/main" val="0"/>
              </a:ext>
            </a:extLst>
          </a:blip>
          <a:srcRect t="26943"/>
          <a:stretch/>
        </p:blipFill>
        <p:spPr bwMode="auto">
          <a:xfrm>
            <a:off x="2555776" y="2924944"/>
            <a:ext cx="4968552" cy="3629844"/>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899592" y="692696"/>
            <a:ext cx="8244408" cy="2862322"/>
          </a:xfrm>
          <a:prstGeom prst="rect">
            <a:avLst/>
          </a:prstGeom>
        </p:spPr>
        <p:txBody>
          <a:bodyPr wrap="square">
            <a:spAutoFit/>
          </a:bodyPr>
          <a:lstStyle/>
          <a:p>
            <a:r>
              <a:rPr lang="tr-TR" sz="3600" dirty="0"/>
              <a:t>Kitap okuma etkinliğini her gün düzenli olarak </a:t>
            </a:r>
            <a:r>
              <a:rPr lang="tr-TR" sz="3600" b="1" dirty="0"/>
              <a:t>10 </a:t>
            </a:r>
            <a:r>
              <a:rPr lang="tr-TR" sz="3600" dirty="0"/>
              <a:t>dakika sürecek şekilde başlayın ve çocuğun ilgisi arttıkça okuma süresi </a:t>
            </a:r>
            <a:endParaRPr lang="tr-TR" sz="3600" dirty="0" smtClean="0"/>
          </a:p>
          <a:p>
            <a:r>
              <a:rPr lang="tr-TR" sz="3600" b="1" dirty="0" smtClean="0"/>
              <a:t>15-20</a:t>
            </a:r>
            <a:r>
              <a:rPr lang="tr-TR" sz="3600" dirty="0" smtClean="0"/>
              <a:t> </a:t>
            </a:r>
            <a:r>
              <a:rPr lang="tr-TR" sz="3600" dirty="0"/>
              <a:t>dakikaya çıkarın.</a:t>
            </a:r>
          </a:p>
          <a:p>
            <a:r>
              <a:rPr lang="tr-TR" sz="3600" dirty="0"/>
              <a:t> </a:t>
            </a:r>
          </a:p>
        </p:txBody>
      </p:sp>
    </p:spTree>
    <p:extLst>
      <p:ext uri="{BB962C8B-B14F-4D97-AF65-F5344CB8AC3E}">
        <p14:creationId xmlns:p14="http://schemas.microsoft.com/office/powerpoint/2010/main" val="1983185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0" y="1268760"/>
            <a:ext cx="8839200" cy="2545124"/>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tr-TR" dirty="0" smtClean="0">
                <a:latin typeface="Arial Black" pitchFamily="34" charset="0"/>
              </a:rPr>
              <a:t>ETKİLEŞİMLİ KİTAP OKUMA</a:t>
            </a:r>
            <a:endParaRPr lang="tr-TR" dirty="0">
              <a:latin typeface="Arial Black"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925" y="3483006"/>
            <a:ext cx="6517351" cy="2703268"/>
          </a:xfrm>
          <a:prstGeom prst="rect">
            <a:avLst/>
          </a:prstGeom>
        </p:spPr>
      </p:pic>
    </p:spTree>
    <p:extLst>
      <p:ext uri="{BB962C8B-B14F-4D97-AF65-F5344CB8AC3E}">
        <p14:creationId xmlns:p14="http://schemas.microsoft.com/office/powerpoint/2010/main" val="1825168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39553" y="1772816"/>
            <a:ext cx="7920880" cy="3416320"/>
          </a:xfrm>
          <a:prstGeom prst="rect">
            <a:avLst/>
          </a:prstGeom>
          <a:solidFill>
            <a:schemeClr val="accent2"/>
          </a:solidFill>
        </p:spPr>
        <p:txBody>
          <a:bodyPr wrap="square" rtlCol="0">
            <a:spAutoFit/>
          </a:bodyPr>
          <a:lstStyle/>
          <a:p>
            <a:r>
              <a:rPr lang="tr-TR" sz="3600" dirty="0" smtClean="0"/>
              <a:t>Artık hepimiz biliyoruz. Çocukları erken yaşta kitaplarla tanıştırmak ve kitap okumak çok önemli. </a:t>
            </a:r>
            <a:endParaRPr lang="tr-TR" sz="3600" dirty="0" smtClean="0"/>
          </a:p>
          <a:p>
            <a:r>
              <a:rPr lang="tr-TR" sz="3600" dirty="0" smtClean="0"/>
              <a:t>Ancak </a:t>
            </a:r>
            <a:r>
              <a:rPr lang="tr-TR" sz="3600" dirty="0" smtClean="0"/>
              <a:t>sadece kitap okumak yetmiyor, nasıl kitap okuduğumuzun da önemi büyük!</a:t>
            </a:r>
            <a:endParaRPr lang="tr-TR" sz="3600" dirty="0"/>
          </a:p>
        </p:txBody>
      </p:sp>
    </p:spTree>
    <p:extLst>
      <p:ext uri="{BB962C8B-B14F-4D97-AF65-F5344CB8AC3E}">
        <p14:creationId xmlns:p14="http://schemas.microsoft.com/office/powerpoint/2010/main" val="1278383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5536" y="2348880"/>
            <a:ext cx="8592955" cy="3416320"/>
          </a:xfrm>
          <a:prstGeom prst="rect">
            <a:avLst/>
          </a:prstGeom>
        </p:spPr>
        <p:txBody>
          <a:bodyPr wrap="square">
            <a:spAutoFit/>
          </a:bodyPr>
          <a:lstStyle/>
          <a:p>
            <a:r>
              <a:rPr lang="tr-TR" sz="3600" dirty="0" smtClean="0"/>
              <a:t>Çocukların dil gelişimini ve erken okuryazarlık becerilerinin gelişimini desteklemek için yetişkin ve çocuk arasında aktif etkileşime dayalı birlikte kitap okuma etkinliğine</a:t>
            </a:r>
          </a:p>
          <a:p>
            <a:r>
              <a:rPr lang="tr-TR" sz="3600" dirty="0" smtClean="0"/>
              <a:t> </a:t>
            </a:r>
            <a:r>
              <a:rPr lang="tr-TR" sz="3200" b="1" dirty="0" smtClean="0"/>
              <a:t>Etkileşimli Kitap Okuma </a:t>
            </a:r>
            <a:r>
              <a:rPr lang="tr-TR" sz="3600" dirty="0" smtClean="0"/>
              <a:t>diyoruz.</a:t>
            </a:r>
            <a:endParaRPr lang="tr-TR" sz="3600" dirty="0"/>
          </a:p>
        </p:txBody>
      </p:sp>
      <p:sp>
        <p:nvSpPr>
          <p:cNvPr id="4" name="Metin kutusu 3"/>
          <p:cNvSpPr txBox="1"/>
          <p:nvPr/>
        </p:nvSpPr>
        <p:spPr>
          <a:xfrm>
            <a:off x="28939" y="782706"/>
            <a:ext cx="9144000" cy="830997"/>
          </a:xfrm>
          <a:prstGeom prst="rect">
            <a:avLst/>
          </a:prstGeom>
          <a:noFill/>
        </p:spPr>
        <p:txBody>
          <a:bodyPr wrap="square" rtlCol="0">
            <a:spAutoFit/>
          </a:bodyPr>
          <a:lstStyle/>
          <a:p>
            <a:pPr algn="ctr"/>
            <a:r>
              <a:rPr lang="tr-TR" sz="4800" b="1" dirty="0" smtClean="0">
                <a:solidFill>
                  <a:srgbClr val="FF0000"/>
                </a:solidFill>
              </a:rPr>
              <a:t>Etkileşimli kitap okuma nedir? </a:t>
            </a:r>
            <a:endParaRPr lang="tr-TR" sz="4800" b="1" dirty="0">
              <a:solidFill>
                <a:srgbClr val="FF0000"/>
              </a:solidFill>
            </a:endParaRPr>
          </a:p>
        </p:txBody>
      </p:sp>
    </p:spTree>
    <p:extLst>
      <p:ext uri="{BB962C8B-B14F-4D97-AF65-F5344CB8AC3E}">
        <p14:creationId xmlns:p14="http://schemas.microsoft.com/office/powerpoint/2010/main" val="2378450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Kitap Okuyan İnsanların İdeal Bir Sevgili Olduklarının Bilim Tarafından  Kanıtlanmış 9 Nede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920262"/>
            <a:ext cx="4968552" cy="2790671"/>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20825" y="1538790"/>
            <a:ext cx="8640960" cy="2308324"/>
          </a:xfrm>
          <a:prstGeom prst="rect">
            <a:avLst/>
          </a:prstGeom>
        </p:spPr>
        <p:txBody>
          <a:bodyPr wrap="square">
            <a:spAutoFit/>
          </a:bodyPr>
          <a:lstStyle/>
          <a:p>
            <a:r>
              <a:rPr lang="tr-TR" sz="3600" dirty="0"/>
              <a:t>Çocuklara okuma yapmadan önce kitabı kendiniz okuyarak kitaba aşina olun ve resimleri inceleyin. Vurgulanacak ilginç ya da yeni kelimeleri belirleyin.</a:t>
            </a:r>
          </a:p>
        </p:txBody>
      </p:sp>
      <p:sp>
        <p:nvSpPr>
          <p:cNvPr id="4" name="AutoShape 2" descr="Kitap Okuyan İnsanların İdeal Bir Sevgili Olduklarının Bilim Tarafından  Kanıtlanmış 9 Neden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157850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160749"/>
            <a:ext cx="8748464" cy="3785652"/>
          </a:xfrm>
          <a:prstGeom prst="rect">
            <a:avLst/>
          </a:prstGeom>
        </p:spPr>
        <p:txBody>
          <a:bodyPr wrap="square">
            <a:spAutoFit/>
          </a:bodyPr>
          <a:lstStyle/>
          <a:p>
            <a:r>
              <a:rPr lang="tr-TR" sz="3600" b="1" dirty="0"/>
              <a:t>Belirlediğiniz kelimelere </a:t>
            </a:r>
            <a:r>
              <a:rPr lang="tr-TR" sz="4000" dirty="0"/>
              <a:t>okuma esnasında dikkat çekin, kelimelerin </a:t>
            </a:r>
            <a:r>
              <a:rPr lang="tr-TR" sz="4000" b="1" dirty="0"/>
              <a:t>anlamını</a:t>
            </a:r>
            <a:r>
              <a:rPr lang="tr-TR" sz="4000" dirty="0"/>
              <a:t> açıklayın, günlük yaşantınızda bu kelimeleri kullanın, kelimeleri çocuğun da kullanmasına yönelik fırsatlar oluşturun.</a:t>
            </a:r>
          </a:p>
        </p:txBody>
      </p:sp>
    </p:spTree>
    <p:extLst>
      <p:ext uri="{BB962C8B-B14F-4D97-AF65-F5344CB8AC3E}">
        <p14:creationId xmlns:p14="http://schemas.microsoft.com/office/powerpoint/2010/main" val="263847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uvar Resmi Kitap karikatür - PIXERS.COM.TR"/>
          <p:cNvPicPr>
            <a:picLocks noChangeAspect="1" noChangeArrowheads="1"/>
          </p:cNvPicPr>
          <p:nvPr/>
        </p:nvPicPr>
        <p:blipFill rotWithShape="1">
          <a:blip r:embed="rId2">
            <a:extLst>
              <a:ext uri="{28A0092B-C50C-407E-A947-70E740481C1C}">
                <a14:useLocalDpi xmlns:a14="http://schemas.microsoft.com/office/drawing/2010/main" val="0"/>
              </a:ext>
            </a:extLst>
          </a:blip>
          <a:srcRect r="2179" b="3268"/>
          <a:stretch/>
        </p:blipFill>
        <p:spPr bwMode="auto">
          <a:xfrm>
            <a:off x="251520" y="1908239"/>
            <a:ext cx="2736304" cy="455394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203848" y="837929"/>
            <a:ext cx="5760640" cy="5632311"/>
          </a:xfrm>
          <a:prstGeom prst="rect">
            <a:avLst/>
          </a:prstGeom>
        </p:spPr>
        <p:txBody>
          <a:bodyPr wrap="square">
            <a:spAutoFit/>
          </a:bodyPr>
          <a:lstStyle/>
          <a:p>
            <a:pPr algn="just"/>
            <a:r>
              <a:rPr lang="tr-TR" sz="2400" b="1" dirty="0" smtClean="0">
                <a:latin typeface="Kulim Park Light" panose="020B0604020202020204" charset="-94"/>
              </a:rPr>
              <a:t>Kitapla tanışma:</a:t>
            </a:r>
          </a:p>
          <a:p>
            <a:pPr algn="just"/>
            <a:r>
              <a:rPr lang="tr-TR" sz="2400" dirty="0" smtClean="0">
                <a:latin typeface="Kulim Park Light" panose="020B0604020202020204" charset="-94"/>
              </a:rPr>
              <a:t>Kitabın biçimsel özellikleri çocuklara sunulur. İlk okumalarda </a:t>
            </a:r>
            <a:r>
              <a:rPr lang="tr-TR" sz="2400" dirty="0" err="1" smtClean="0">
                <a:latin typeface="Kulim Park Light" panose="020B0604020202020204" charset="-94"/>
              </a:rPr>
              <a:t>önkapak</a:t>
            </a:r>
            <a:r>
              <a:rPr lang="tr-TR" sz="2400" dirty="0" smtClean="0">
                <a:latin typeface="Kulim Park Light" panose="020B0604020202020204" charset="-94"/>
              </a:rPr>
              <a:t>, </a:t>
            </a:r>
            <a:r>
              <a:rPr lang="tr-TR" sz="2400" dirty="0" err="1" smtClean="0">
                <a:latin typeface="Kulim Park Light" panose="020B0604020202020204" charset="-94"/>
              </a:rPr>
              <a:t>arkakapak</a:t>
            </a:r>
            <a:r>
              <a:rPr lang="tr-TR" sz="2400" dirty="0" smtClean="0">
                <a:latin typeface="Kulim Park Light" panose="020B0604020202020204" charset="-94"/>
              </a:rPr>
              <a:t>, kitabın sırt kısmı ve kitabın adı, kitabın içinde birden çok sayfa olduğu çocuklara gösterilmelidir.</a:t>
            </a:r>
          </a:p>
          <a:p>
            <a:pPr algn="just"/>
            <a:r>
              <a:rPr lang="tr-TR" sz="2400" dirty="0" smtClean="0">
                <a:latin typeface="Kulim Park Light" panose="020B0604020202020204" charset="-94"/>
              </a:rPr>
              <a:t>Daha sonra </a:t>
            </a:r>
            <a:r>
              <a:rPr lang="tr-TR" sz="2400" dirty="0" err="1" smtClean="0">
                <a:latin typeface="Kulim Park Light" panose="020B0604020202020204" charset="-94"/>
              </a:rPr>
              <a:t>önkapakta</a:t>
            </a:r>
            <a:r>
              <a:rPr lang="tr-TR" sz="2400" dirty="0" smtClean="0">
                <a:latin typeface="Kulim Park Light" panose="020B0604020202020204" charset="-94"/>
              </a:rPr>
              <a:t> yer alan başlık parmak ile takip edilerek sesli olarak okunmalıdır. Bu sayede çocuklar farklı sözcükleri tanımaya, yazı farkındalığına ve sözcüklerin boşluklarla ayrıldığını </a:t>
            </a:r>
            <a:r>
              <a:rPr lang="tr-TR" sz="2400" dirty="0" err="1" smtClean="0">
                <a:latin typeface="Kulim Park Light" panose="020B0604020202020204" charset="-94"/>
              </a:rPr>
              <a:t>farketmeye</a:t>
            </a:r>
            <a:r>
              <a:rPr lang="tr-TR" sz="2400" dirty="0" smtClean="0">
                <a:latin typeface="Kulim Park Light" panose="020B0604020202020204" charset="-94"/>
              </a:rPr>
              <a:t> karşı ilk adım atılacaktır.</a:t>
            </a:r>
          </a:p>
          <a:p>
            <a:pPr algn="just"/>
            <a:r>
              <a:rPr lang="tr-TR" sz="2400" b="1" u="sng" dirty="0" smtClean="0">
                <a:latin typeface="Kulim Park Light" panose="020B0604020202020204" charset="-94"/>
              </a:rPr>
              <a:t>Kitabın yazarı, resimleyen kişi, yayınevi adı </a:t>
            </a:r>
            <a:r>
              <a:rPr lang="tr-TR" sz="2400" dirty="0" smtClean="0">
                <a:latin typeface="Kulim Park Light" panose="020B0604020202020204" charset="-94"/>
              </a:rPr>
              <a:t>yüksek sesle okunurken parmakla gösterilmelidir. </a:t>
            </a:r>
            <a:endParaRPr lang="tr-TR" sz="2400" dirty="0">
              <a:latin typeface="Kulim Park Light" panose="020B0604020202020204" charset="-94"/>
            </a:endParaRPr>
          </a:p>
        </p:txBody>
      </p:sp>
    </p:spTree>
    <p:extLst>
      <p:ext uri="{BB962C8B-B14F-4D97-AF65-F5344CB8AC3E}">
        <p14:creationId xmlns:p14="http://schemas.microsoft.com/office/powerpoint/2010/main" val="2851643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ipart çocuğuna kitap okuyan anne resmi png | Meb D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3993435"/>
            <a:ext cx="2304256" cy="286456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07975" y="915087"/>
            <a:ext cx="8584506" cy="3416320"/>
          </a:xfrm>
          <a:prstGeom prst="rect">
            <a:avLst/>
          </a:prstGeom>
        </p:spPr>
        <p:txBody>
          <a:bodyPr wrap="square">
            <a:spAutoFit/>
          </a:bodyPr>
          <a:lstStyle/>
          <a:p>
            <a:r>
              <a:rPr lang="tr-TR" sz="3600" dirty="0"/>
              <a:t>Etkileşimli kitap okuma çalışmalarında okuyucu çocuğa </a:t>
            </a:r>
            <a:r>
              <a:rPr lang="tr-TR" sz="3600" b="1" dirty="0" smtClean="0"/>
              <a:t>açık uçlu sorular </a:t>
            </a:r>
            <a:r>
              <a:rPr lang="tr-TR" sz="3600" b="1" dirty="0"/>
              <a:t>sorar, tahminlerde bulunmalarını </a:t>
            </a:r>
            <a:r>
              <a:rPr lang="tr-TR" sz="3600" b="1" dirty="0" smtClean="0"/>
              <a:t>isteyerek </a:t>
            </a:r>
            <a:r>
              <a:rPr lang="tr-TR" sz="3600" dirty="0" smtClean="0"/>
              <a:t>çocuğun kitapta </a:t>
            </a:r>
            <a:r>
              <a:rPr lang="tr-TR" sz="3600" dirty="0"/>
              <a:t>geçen olay ve karakterlere tepki vermesini </a:t>
            </a:r>
            <a:r>
              <a:rPr lang="tr-TR" sz="3600" dirty="0" smtClean="0"/>
              <a:t>sağlar, </a:t>
            </a:r>
            <a:r>
              <a:rPr lang="tr-TR" sz="3600" dirty="0"/>
              <a:t>hedef sözcükler belirleyerek yeni sözcükler kullanır. </a:t>
            </a:r>
          </a:p>
        </p:txBody>
      </p:sp>
      <p:sp>
        <p:nvSpPr>
          <p:cNvPr id="3" name="AutoShape 2" descr="Clipart çocuğuna kitap okuyan anne resmi png | Meb D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4" descr="Clipart çocuğuna kitap okuyan anne resmi png | Meb De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318885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 xmlns:a16="http://schemas.microsoft.com/office/drawing/2014/main" id="{5449A6FB-B501-4A66-A7EE-E3A4A76ED355}"/>
              </a:ext>
            </a:extLst>
          </p:cNvPr>
          <p:cNvGraphicFramePr>
            <a:graphicFrameLocks noGrp="1"/>
          </p:cNvGraphicFramePr>
          <p:nvPr>
            <p:extLst>
              <p:ext uri="{D42A27DB-BD31-4B8C-83A1-F6EECF244321}">
                <p14:modId xmlns:p14="http://schemas.microsoft.com/office/powerpoint/2010/main" val="2379372130"/>
              </p:ext>
            </p:extLst>
          </p:nvPr>
        </p:nvGraphicFramePr>
        <p:xfrm>
          <a:off x="395536" y="1340768"/>
          <a:ext cx="8079359" cy="4399633"/>
        </p:xfrm>
        <a:graphic>
          <a:graphicData uri="http://schemas.openxmlformats.org/drawingml/2006/table">
            <a:tbl>
              <a:tblPr firstRow="1" bandRow="1"/>
              <a:tblGrid>
                <a:gridCol w="1850616">
                  <a:extLst>
                    <a:ext uri="{9D8B030D-6E8A-4147-A177-3AD203B41FA5}">
                      <a16:colId xmlns="" xmlns:a16="http://schemas.microsoft.com/office/drawing/2014/main" val="1995330148"/>
                    </a:ext>
                  </a:extLst>
                </a:gridCol>
                <a:gridCol w="2189063">
                  <a:extLst>
                    <a:ext uri="{9D8B030D-6E8A-4147-A177-3AD203B41FA5}">
                      <a16:colId xmlns="" xmlns:a16="http://schemas.microsoft.com/office/drawing/2014/main" val="2866811303"/>
                    </a:ext>
                  </a:extLst>
                </a:gridCol>
                <a:gridCol w="2019840">
                  <a:extLst>
                    <a:ext uri="{9D8B030D-6E8A-4147-A177-3AD203B41FA5}">
                      <a16:colId xmlns="" xmlns:a16="http://schemas.microsoft.com/office/drawing/2014/main" val="3934193062"/>
                    </a:ext>
                  </a:extLst>
                </a:gridCol>
                <a:gridCol w="2019840">
                  <a:extLst>
                    <a:ext uri="{9D8B030D-6E8A-4147-A177-3AD203B41FA5}">
                      <a16:colId xmlns="" xmlns:a16="http://schemas.microsoft.com/office/drawing/2014/main" val="100232194"/>
                    </a:ext>
                  </a:extLst>
                </a:gridCol>
              </a:tblGrid>
              <a:tr h="588269">
                <a:tc>
                  <a:txBody>
                    <a:bodyPr/>
                    <a:lstStyle/>
                    <a:p>
                      <a:r>
                        <a:rPr lang="tr-TR" sz="900" b="1" dirty="0">
                          <a:latin typeface="Kulim Park" panose="020B0604020202020204" charset="-94"/>
                        </a:rPr>
                        <a:t>Konuşmayı başlatma teknikleri</a:t>
                      </a:r>
                    </a:p>
                  </a:txBody>
                  <a:tcPr/>
                </a:tc>
                <a:tc>
                  <a:txBody>
                    <a:bodyPr/>
                    <a:lstStyle/>
                    <a:p>
                      <a:r>
                        <a:rPr lang="tr-TR" sz="900" b="1" dirty="0">
                          <a:latin typeface="Kulim Park" panose="020B0604020202020204" charset="-94"/>
                        </a:rPr>
                        <a:t>Nasıl uygulanır?</a:t>
                      </a:r>
                    </a:p>
                  </a:txBody>
                  <a:tcPr/>
                </a:tc>
                <a:tc>
                  <a:txBody>
                    <a:bodyPr/>
                    <a:lstStyle/>
                    <a:p>
                      <a:r>
                        <a:rPr lang="tr-TR" sz="900" b="1" dirty="0">
                          <a:latin typeface="Kulim Park" panose="020B0604020202020204" charset="-94"/>
                        </a:rPr>
                        <a:t>Örnek</a:t>
                      </a:r>
                    </a:p>
                  </a:txBody>
                  <a:tcPr/>
                </a:tc>
                <a:tc>
                  <a:txBody>
                    <a:bodyPr/>
                    <a:lstStyle/>
                    <a:p>
                      <a:r>
                        <a:rPr lang="tr-TR" sz="900" b="1" dirty="0">
                          <a:latin typeface="Kulim Park" panose="020B0604020202020204" charset="-94"/>
                        </a:rPr>
                        <a:t>Etkisi</a:t>
                      </a:r>
                    </a:p>
                  </a:txBody>
                  <a:tcPr/>
                </a:tc>
                <a:extLst>
                  <a:ext uri="{0D108BD9-81ED-4DB2-BD59-A6C34878D82A}">
                    <a16:rowId xmlns="" xmlns:a16="http://schemas.microsoft.com/office/drawing/2014/main" val="4232381044"/>
                  </a:ext>
                </a:extLst>
              </a:tr>
              <a:tr h="781865">
                <a:tc>
                  <a:txBody>
                    <a:bodyPr/>
                    <a:lstStyle/>
                    <a:p>
                      <a:r>
                        <a:rPr lang="tr-TR" sz="900" b="1" dirty="0">
                          <a:latin typeface="Kulim Park" panose="020B0604020202020204" charset="-94"/>
                        </a:rPr>
                        <a:t>Tamamlama</a:t>
                      </a:r>
                    </a:p>
                    <a:p>
                      <a:r>
                        <a:rPr lang="tr-TR" sz="900" b="1" dirty="0">
                          <a:latin typeface="Kulim Park" panose="020B0604020202020204" charset="-94"/>
                        </a:rPr>
                        <a:t>(</a:t>
                      </a:r>
                      <a:r>
                        <a:rPr lang="tr-TR" sz="900" b="1" dirty="0" err="1">
                          <a:latin typeface="Kulim Park" panose="020B0604020202020204" charset="-94"/>
                        </a:rPr>
                        <a:t>Completion</a:t>
                      </a:r>
                      <a:r>
                        <a:rPr lang="tr-TR" sz="900" b="1" dirty="0">
                          <a:latin typeface="Kulim Park" panose="020B0604020202020204" charset="-94"/>
                        </a:rPr>
                        <a:t>)</a:t>
                      </a:r>
                    </a:p>
                  </a:txBody>
                  <a:tcPr/>
                </a:tc>
                <a:tc>
                  <a:txBody>
                    <a:bodyPr/>
                    <a:lstStyle/>
                    <a:p>
                      <a:r>
                        <a:rPr lang="tr-TR" sz="900" dirty="0">
                          <a:latin typeface="Kulim Park" panose="020B0604020202020204" charset="-94"/>
                        </a:rPr>
                        <a:t>Çocuktan öyküdeki bir ifadeyi veya cümleyi tamamlaması istenir.</a:t>
                      </a:r>
                    </a:p>
                  </a:txBody>
                  <a:tcPr/>
                </a:tc>
                <a:tc>
                  <a:txBody>
                    <a:bodyPr/>
                    <a:lstStyle/>
                    <a:p>
                      <a:r>
                        <a:rPr lang="tr-TR" sz="900" dirty="0">
                          <a:latin typeface="Kulim Park" panose="020B0604020202020204" charset="-94"/>
                        </a:rPr>
                        <a:t>Yetişkin: ‘Ali eve doğru hızlıca koşarken ayağı takıldı ve ……..’</a:t>
                      </a:r>
                    </a:p>
                    <a:p>
                      <a:r>
                        <a:rPr lang="tr-TR" sz="900" dirty="0">
                          <a:latin typeface="Kulim Park" panose="020B0604020202020204" charset="-94"/>
                        </a:rPr>
                        <a:t>Çocuk: ‘Düştü’</a:t>
                      </a:r>
                    </a:p>
                  </a:txBody>
                  <a:tcPr/>
                </a:tc>
                <a:tc>
                  <a:txBody>
                    <a:bodyPr/>
                    <a:lstStyle/>
                    <a:p>
                      <a:r>
                        <a:rPr lang="tr-TR" sz="900" dirty="0">
                          <a:latin typeface="Kulim Park" panose="020B0604020202020204" charset="-94"/>
                        </a:rPr>
                        <a:t>Çocuğun dinlediğini anlama ve dili kullanma becerilerini destekler.</a:t>
                      </a:r>
                    </a:p>
                  </a:txBody>
                  <a:tcPr/>
                </a:tc>
                <a:extLst>
                  <a:ext uri="{0D108BD9-81ED-4DB2-BD59-A6C34878D82A}">
                    <a16:rowId xmlns="" xmlns:a16="http://schemas.microsoft.com/office/drawing/2014/main" val="1214678607"/>
                  </a:ext>
                </a:extLst>
              </a:tr>
              <a:tr h="781865">
                <a:tc>
                  <a:txBody>
                    <a:bodyPr/>
                    <a:lstStyle/>
                    <a:p>
                      <a:r>
                        <a:rPr lang="tr-TR" sz="900" b="1" dirty="0">
                          <a:latin typeface="Kulim Park" panose="020B0604020202020204" charset="-94"/>
                        </a:rPr>
                        <a:t>Hatırlama</a:t>
                      </a:r>
                    </a:p>
                    <a:p>
                      <a:r>
                        <a:rPr lang="tr-TR" sz="900" b="1" dirty="0">
                          <a:latin typeface="Kulim Park" panose="020B0604020202020204" charset="-94"/>
                        </a:rPr>
                        <a:t>(</a:t>
                      </a:r>
                      <a:r>
                        <a:rPr lang="tr-TR" sz="900" b="1" dirty="0" err="1">
                          <a:latin typeface="Kulim Park" panose="020B0604020202020204" charset="-94"/>
                        </a:rPr>
                        <a:t>Recall</a:t>
                      </a:r>
                      <a:r>
                        <a:rPr lang="tr-TR" sz="900" b="1" dirty="0">
                          <a:latin typeface="Kulim Park" panose="020B0604020202020204" charset="-94"/>
                        </a:rPr>
                        <a:t>)</a:t>
                      </a:r>
                    </a:p>
                  </a:txBody>
                  <a:tcPr/>
                </a:tc>
                <a:tc>
                  <a:txBody>
                    <a:bodyPr/>
                    <a:lstStyle/>
                    <a:p>
                      <a:r>
                        <a:rPr lang="tr-TR" sz="900" dirty="0">
                          <a:latin typeface="Kulim Park" panose="020B0604020202020204" charset="-94"/>
                        </a:rPr>
                        <a:t>Karakterler ve olaylar hakkında soru sorulur.</a:t>
                      </a:r>
                    </a:p>
                  </a:txBody>
                  <a:tcPr/>
                </a:tc>
                <a:tc>
                  <a:txBody>
                    <a:bodyPr/>
                    <a:lstStyle/>
                    <a:p>
                      <a:r>
                        <a:rPr lang="tr-TR" sz="900" dirty="0">
                          <a:latin typeface="Kulim Park" panose="020B0604020202020204" charset="-94"/>
                        </a:rPr>
                        <a:t>Yetişkin: ‘Evde Ali ile birlikte kim vardı?’</a:t>
                      </a:r>
                    </a:p>
                    <a:p>
                      <a:r>
                        <a:rPr lang="tr-TR" sz="900" dirty="0">
                          <a:latin typeface="Kulim Park" panose="020B0604020202020204" charset="-94"/>
                        </a:rPr>
                        <a:t>Çocuk: ‘Arkadaşı Ayşe’</a:t>
                      </a:r>
                    </a:p>
                  </a:txBody>
                  <a:tcPr/>
                </a:tc>
                <a:tc>
                  <a:txBody>
                    <a:bodyPr/>
                    <a:lstStyle/>
                    <a:p>
                      <a:r>
                        <a:rPr lang="tr-TR" sz="900" dirty="0">
                          <a:latin typeface="Kulim Park" panose="020B0604020202020204" charset="-94"/>
                        </a:rPr>
                        <a:t>Çocuğun öyküye ilgilisini ve detaylara dikkat çekme becerisini destekler.</a:t>
                      </a:r>
                    </a:p>
                  </a:txBody>
                  <a:tcPr/>
                </a:tc>
                <a:extLst>
                  <a:ext uri="{0D108BD9-81ED-4DB2-BD59-A6C34878D82A}">
                    <a16:rowId xmlns="" xmlns:a16="http://schemas.microsoft.com/office/drawing/2014/main" val="1283241408"/>
                  </a:ext>
                </a:extLst>
              </a:tr>
              <a:tr h="816656">
                <a:tc>
                  <a:txBody>
                    <a:bodyPr/>
                    <a:lstStyle/>
                    <a:p>
                      <a:r>
                        <a:rPr lang="tr-TR" sz="900" b="1" dirty="0">
                          <a:latin typeface="Kulim Park" panose="020B0604020202020204" charset="-94"/>
                        </a:rPr>
                        <a:t>Açık uçlu sorular (Open-</a:t>
                      </a:r>
                      <a:r>
                        <a:rPr lang="tr-TR" sz="900" b="1" dirty="0" err="1">
                          <a:latin typeface="Kulim Park" panose="020B0604020202020204" charset="-94"/>
                        </a:rPr>
                        <a:t>ended</a:t>
                      </a:r>
                      <a:r>
                        <a:rPr lang="tr-TR" sz="900" b="1" dirty="0">
                          <a:latin typeface="Kulim Park" panose="020B0604020202020204" charset="-94"/>
                        </a:rPr>
                        <a:t> </a:t>
                      </a:r>
                      <a:r>
                        <a:rPr lang="tr-TR" sz="900" b="1" dirty="0" err="1">
                          <a:latin typeface="Kulim Park" panose="020B0604020202020204" charset="-94"/>
                        </a:rPr>
                        <a:t>questions</a:t>
                      </a:r>
                      <a:r>
                        <a:rPr lang="tr-TR" sz="900" b="1" dirty="0">
                          <a:latin typeface="Kulim Park" panose="020B0604020202020204" charset="-94"/>
                        </a:rPr>
                        <a:t>?</a:t>
                      </a:r>
                    </a:p>
                  </a:txBody>
                  <a:tcPr/>
                </a:tc>
                <a:tc>
                  <a:txBody>
                    <a:bodyPr/>
                    <a:lstStyle/>
                    <a:p>
                      <a:r>
                        <a:rPr lang="tr-TR" sz="900" dirty="0">
                          <a:latin typeface="Kulim Park" panose="020B0604020202020204" charset="-94"/>
                        </a:rPr>
                        <a:t>Çocuktan resimde anlatılan olay tanımlanması istenir.</a:t>
                      </a:r>
                    </a:p>
                  </a:txBody>
                  <a:tcPr/>
                </a:tc>
                <a:tc>
                  <a:txBody>
                    <a:bodyPr/>
                    <a:lstStyle/>
                    <a:p>
                      <a:r>
                        <a:rPr lang="tr-TR" sz="900" dirty="0">
                          <a:latin typeface="Kulim Park" panose="020B0604020202020204" charset="-94"/>
                        </a:rPr>
                        <a:t>Yetişkin: ‘Bu resimde neler oluyor anlatır mısın?’</a:t>
                      </a:r>
                    </a:p>
                  </a:txBody>
                  <a:tcPr/>
                </a:tc>
                <a:tc>
                  <a:txBody>
                    <a:bodyPr/>
                    <a:lstStyle/>
                    <a:p>
                      <a:r>
                        <a:rPr lang="tr-TR" sz="900" dirty="0">
                          <a:latin typeface="Kulim Park" panose="020B0604020202020204" charset="-94"/>
                        </a:rPr>
                        <a:t>Çocuğa dili kullanması için fırsat verir.</a:t>
                      </a:r>
                    </a:p>
                  </a:txBody>
                  <a:tcPr/>
                </a:tc>
                <a:extLst>
                  <a:ext uri="{0D108BD9-81ED-4DB2-BD59-A6C34878D82A}">
                    <a16:rowId xmlns="" xmlns:a16="http://schemas.microsoft.com/office/drawing/2014/main" val="2940494236"/>
                  </a:ext>
                </a:extLst>
              </a:tr>
              <a:tr h="614322">
                <a:tc>
                  <a:txBody>
                    <a:bodyPr/>
                    <a:lstStyle/>
                    <a:p>
                      <a:r>
                        <a:rPr lang="tr-TR" sz="900" b="1" dirty="0">
                          <a:latin typeface="Kulim Park" panose="020B0604020202020204" charset="-94"/>
                        </a:rPr>
                        <a:t>5N soruları</a:t>
                      </a:r>
                    </a:p>
                    <a:p>
                      <a:r>
                        <a:rPr lang="tr-TR" sz="900" b="1" dirty="0">
                          <a:latin typeface="Kulim Park" panose="020B0604020202020204" charset="-94"/>
                        </a:rPr>
                        <a:t>(</a:t>
                      </a:r>
                      <a:r>
                        <a:rPr lang="tr-TR" sz="900" b="1" dirty="0" err="1">
                          <a:latin typeface="Kulim Park" panose="020B0604020202020204" charset="-94"/>
                        </a:rPr>
                        <a:t>Wh-questions</a:t>
                      </a:r>
                      <a:r>
                        <a:rPr lang="tr-TR" sz="900" b="1" dirty="0">
                          <a:latin typeface="Kulim Park" panose="020B0604020202020204" charset="-94"/>
                        </a:rPr>
                        <a:t>)</a:t>
                      </a:r>
                    </a:p>
                  </a:txBody>
                  <a:tcPr/>
                </a:tc>
                <a:tc>
                  <a:txBody>
                    <a:bodyPr/>
                    <a:lstStyle/>
                    <a:p>
                      <a:r>
                        <a:rPr lang="tr-TR" sz="900" dirty="0">
                          <a:latin typeface="Kulim Park" panose="020B0604020202020204" charset="-94"/>
                        </a:rPr>
                        <a:t>Nesneye yada eyleme işaret ederek isimlendirmesi istenir.</a:t>
                      </a:r>
                    </a:p>
                  </a:txBody>
                  <a:tcPr/>
                </a:tc>
                <a:tc>
                  <a:txBody>
                    <a:bodyPr/>
                    <a:lstStyle/>
                    <a:p>
                      <a:r>
                        <a:rPr lang="tr-TR" sz="900" dirty="0">
                          <a:latin typeface="Kulim Park" panose="020B0604020202020204" charset="-94"/>
                        </a:rPr>
                        <a:t>Yetişkin: ‘Bu nedir?’</a:t>
                      </a:r>
                    </a:p>
                    <a:p>
                      <a:r>
                        <a:rPr lang="tr-TR" sz="900" dirty="0">
                          <a:latin typeface="Kulim Park" panose="020B0604020202020204" charset="-94"/>
                        </a:rPr>
                        <a:t>Çocuk: ‘Denizaltı’</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900" dirty="0">
                          <a:latin typeface="Kulim Park" panose="020B0604020202020204" charset="-94"/>
                        </a:rPr>
                        <a:t>Yetişkin: ‘Ne işe yarar?’</a:t>
                      </a:r>
                    </a:p>
                  </a:txBody>
                  <a:tcPr/>
                </a:tc>
                <a:tc>
                  <a:txBody>
                    <a:bodyPr/>
                    <a:lstStyle/>
                    <a:p>
                      <a:r>
                        <a:rPr lang="tr-TR" sz="900" dirty="0">
                          <a:latin typeface="Kulim Park" panose="020B0604020202020204" charset="-94"/>
                        </a:rPr>
                        <a:t>Sözcük bilgisini destekler.</a:t>
                      </a:r>
                    </a:p>
                  </a:txBody>
                  <a:tcPr/>
                </a:tc>
                <a:extLst>
                  <a:ext uri="{0D108BD9-81ED-4DB2-BD59-A6C34878D82A}">
                    <a16:rowId xmlns="" xmlns:a16="http://schemas.microsoft.com/office/drawing/2014/main" val="2296193467"/>
                  </a:ext>
                </a:extLst>
              </a:tr>
              <a:tr h="816656">
                <a:tc>
                  <a:txBody>
                    <a:bodyPr/>
                    <a:lstStyle/>
                    <a:p>
                      <a:r>
                        <a:rPr lang="tr-TR" sz="900" b="1" dirty="0">
                          <a:latin typeface="Kulim Park" panose="020B0604020202020204" charset="-94"/>
                        </a:rPr>
                        <a:t>İlişkilendirme</a:t>
                      </a:r>
                    </a:p>
                  </a:txBody>
                  <a:tcPr/>
                </a:tc>
                <a:tc>
                  <a:txBody>
                    <a:bodyPr/>
                    <a:lstStyle/>
                    <a:p>
                      <a:r>
                        <a:rPr lang="tr-TR" sz="900" dirty="0">
                          <a:latin typeface="Kulim Park" panose="020B0604020202020204" charset="-94"/>
                        </a:rPr>
                        <a:t>Öyküyü çocuğun kendi yaşamıyla ilişkilendirmesi istenir.</a:t>
                      </a:r>
                    </a:p>
                  </a:txBody>
                  <a:tcPr/>
                </a:tc>
                <a:tc>
                  <a:txBody>
                    <a:bodyPr/>
                    <a:lstStyle/>
                    <a:p>
                      <a:r>
                        <a:rPr lang="tr-TR" sz="900" dirty="0">
                          <a:latin typeface="Kulim Park" panose="020B0604020202020204" charset="-94"/>
                        </a:rPr>
                        <a:t>Yetişkin: Siz hiç denizaltı gördünüz mü? Nerede? Ne zaman?</a:t>
                      </a:r>
                    </a:p>
                  </a:txBody>
                  <a:tcPr/>
                </a:tc>
                <a:tc>
                  <a:txBody>
                    <a:bodyPr/>
                    <a:lstStyle/>
                    <a:p>
                      <a:r>
                        <a:rPr lang="tr-TR" sz="900" dirty="0">
                          <a:latin typeface="Kulim Park" panose="020B0604020202020204" charset="-94"/>
                        </a:rPr>
                        <a:t>Çocuğun öykü ile kendi yaşamı arasında ilişki kurmasını sağlar.</a:t>
                      </a:r>
                    </a:p>
                  </a:txBody>
                  <a:tcPr/>
                </a:tc>
                <a:extLst>
                  <a:ext uri="{0D108BD9-81ED-4DB2-BD59-A6C34878D82A}">
                    <a16:rowId xmlns="" xmlns:a16="http://schemas.microsoft.com/office/drawing/2014/main" val="181766158"/>
                  </a:ext>
                </a:extLst>
              </a:tr>
            </a:tbl>
          </a:graphicData>
        </a:graphic>
      </p:graphicFrame>
    </p:spTree>
    <p:extLst>
      <p:ext uri="{BB962C8B-B14F-4D97-AF65-F5344CB8AC3E}">
        <p14:creationId xmlns:p14="http://schemas.microsoft.com/office/powerpoint/2010/main" val="10313672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138</TotalTime>
  <Words>539</Words>
  <Application>Microsoft Office PowerPoint</Application>
  <PresentationFormat>Ekran Gösterisi (4:3)</PresentationFormat>
  <Paragraphs>51</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acer</cp:lastModifiedBy>
  <cp:revision>13</cp:revision>
  <dcterms:created xsi:type="dcterms:W3CDTF">2023-12-13T14:48:00Z</dcterms:created>
  <dcterms:modified xsi:type="dcterms:W3CDTF">2023-12-13T17:10:15Z</dcterms:modified>
</cp:coreProperties>
</file>